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4" r:id="rId3"/>
    <p:sldId id="286" r:id="rId4"/>
    <p:sldId id="278" r:id="rId5"/>
    <p:sldId id="261" r:id="rId6"/>
    <p:sldId id="258" r:id="rId7"/>
    <p:sldId id="285" r:id="rId8"/>
    <p:sldId id="259" r:id="rId9"/>
    <p:sldId id="263" r:id="rId10"/>
    <p:sldId id="271" r:id="rId11"/>
    <p:sldId id="283" r:id="rId12"/>
    <p:sldId id="280" r:id="rId13"/>
    <p:sldId id="272" r:id="rId14"/>
    <p:sldId id="262" r:id="rId15"/>
    <p:sldId id="270" r:id="rId16"/>
    <p:sldId id="282" r:id="rId17"/>
    <p:sldId id="266" r:id="rId18"/>
    <p:sldId id="269" r:id="rId19"/>
    <p:sldId id="268" r:id="rId20"/>
    <p:sldId id="275" r:id="rId21"/>
    <p:sldId id="273" r:id="rId22"/>
    <p:sldId id="279" r:id="rId23"/>
    <p:sldId id="284" r:id="rId24"/>
    <p:sldId id="288" r:id="rId25"/>
    <p:sldId id="287" r:id="rId26"/>
    <p:sldId id="274" r:id="rId27"/>
    <p:sldId id="267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78"/>
            <p14:sldId id="261"/>
            <p14:sldId id="258"/>
            <p14:sldId id="28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71"/>
            <p14:sldId id="283"/>
            <p14:sldId id="280"/>
            <p14:sldId id="272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Two layer stratification" id="{7A77170F-F4A1-4606-81FC-41D8774A915A}">
          <p14:sldIdLst>
            <p14:sldId id="273"/>
            <p14:sldId id="279"/>
            <p14:sldId id="284"/>
            <p14:sldId id="288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20.07.2021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20.07.2021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20.07.2021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20.07.2021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20.07.2021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20.07.2021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26.06.2021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07" y="3676433"/>
            <a:ext cx="4263308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" y="1401004"/>
            <a:ext cx="4513131" cy="2420086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3" y="1189037"/>
            <a:ext cx="4263308" cy="2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3F6DB7-815E-432B-B823-16E0DB153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32" y="1690688"/>
            <a:ext cx="6963735" cy="462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3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Very fast and easy</a:t>
            </a:r>
          </a:p>
          <a:p>
            <a:pPr>
              <a:buFontTx/>
              <a:buChar char="-"/>
            </a:pPr>
            <a:r>
              <a:rPr lang="en-US" dirty="0"/>
              <a:t>Many error sources</a:t>
            </a:r>
          </a:p>
          <a:p>
            <a:pPr marL="0" indent="0">
              <a:buNone/>
            </a:pPr>
            <a:r>
              <a:rPr lang="en-US" dirty="0"/>
              <a:t>   (soaking into PANI, dirt on surface,</a:t>
            </a:r>
            <a:br>
              <a:rPr lang="en-US" dirty="0"/>
            </a:br>
            <a:r>
              <a:rPr lang="en-US" dirty="0"/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stratification: 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89" y="1531559"/>
            <a:ext cx="5559221" cy="48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(and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present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BUT: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  <a:endParaRPr lang="en-US" dirty="0"/>
          </a:p>
          <a:p>
            <a:r>
              <a:rPr lang="en-US" dirty="0"/>
              <a:t>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56" y="1992964"/>
            <a:ext cx="7128308" cy="48334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83" y="2491273"/>
            <a:ext cx="4120141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0" y="1825625"/>
            <a:ext cx="6568750" cy="50425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  <a:p>
            <a:r>
              <a:rPr lang="en-US" dirty="0"/>
              <a:t>Using a zinc surface as anode and Zinc Perchlorate as conducting salt</a:t>
            </a:r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instead of Na</a:t>
            </a:r>
            <a:r>
              <a:rPr lang="en-US" baseline="30000" dirty="0"/>
              <a:t>1+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First test with copper current collector gave a voltage of ~0.6V</a:t>
            </a:r>
          </a:p>
          <a:p>
            <a:pPr marL="0" indent="0">
              <a:buNone/>
            </a:pPr>
            <a:r>
              <a:rPr lang="en-US" baseline="30000" dirty="0"/>
              <a:t>    (Reaction directly between zinc ions and copper foil?)</a:t>
            </a:r>
          </a:p>
          <a:p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b="2951"/>
          <a:stretch/>
        </p:blipFill>
        <p:spPr>
          <a:xfrm>
            <a:off x="2531036" y="3644712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3620206"/>
            <a:ext cx="6671694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  <a:p>
            <a:endParaRPr lang="en-US" dirty="0"/>
          </a:p>
          <a:p>
            <a:r>
              <a:rPr lang="en-US" dirty="0"/>
              <a:t>…?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31" y="3764605"/>
            <a:ext cx="4283969" cy="29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192" y="2984533"/>
            <a:ext cx="3976382" cy="26244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5665222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Main material focus: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Polyaniline (PANI)</a:t>
            </a:r>
          </a:p>
          <a:p>
            <a:r>
              <a:rPr lang="en-US" dirty="0">
                <a:solidFill>
                  <a:srgbClr val="00B0F0"/>
                </a:solidFill>
              </a:rPr>
              <a:t>Polyethylene glycol (PEG)</a:t>
            </a:r>
          </a:p>
          <a:p>
            <a:r>
              <a:rPr lang="en-US" dirty="0">
                <a:solidFill>
                  <a:srgbClr val="00B0F0"/>
                </a:solidFill>
              </a:rPr>
              <a:t>Polyvinyl alcohol (PVA)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Alizarin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N-Methyl-2-pyrrolidone (NMP)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</a:t>
            </a:r>
            <a:r>
              <a:rPr lang="de-DE" b="1" dirty="0" err="1">
                <a:solidFill>
                  <a:srgbClr val="0065BD"/>
                </a:solidFill>
              </a:rPr>
              <a:t>oxidation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Office PowerPoint</Application>
  <PresentationFormat>Breitbild</PresentationFormat>
  <Paragraphs>166</Paragraphs>
  <Slides>27</Slides>
  <Notes>0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Final goal</vt:lpstr>
      <vt:lpstr>Possible steps</vt:lpstr>
      <vt:lpstr>Polyaniline reduction / oxidation</vt:lpstr>
      <vt:lpstr>Solvability experiments</vt:lpstr>
      <vt:lpstr>Manual Battery</vt:lpstr>
      <vt:lpstr>Manual Battery</vt:lpstr>
      <vt:lpstr>Manual Battery</vt:lpstr>
      <vt:lpstr>Manual Battery</vt:lpstr>
      <vt:lpstr>Manual Battery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124</cp:revision>
  <dcterms:created xsi:type="dcterms:W3CDTF">2021-06-18T09:08:27Z</dcterms:created>
  <dcterms:modified xsi:type="dcterms:W3CDTF">2021-07-20T13:04:25Z</dcterms:modified>
</cp:coreProperties>
</file>